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3"/>
  </p:notesMasterIdLst>
  <p:sldIdLst>
    <p:sldId id="337" r:id="rId5"/>
    <p:sldId id="317" r:id="rId6"/>
    <p:sldId id="362" r:id="rId7"/>
    <p:sldId id="327" r:id="rId8"/>
    <p:sldId id="319" r:id="rId9"/>
    <p:sldId id="321" r:id="rId10"/>
    <p:sldId id="349" r:id="rId11"/>
    <p:sldId id="322" r:id="rId12"/>
    <p:sldId id="326" r:id="rId13"/>
    <p:sldId id="323" r:id="rId14"/>
    <p:sldId id="340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9" r:id="rId23"/>
    <p:sldId id="360" r:id="rId24"/>
    <p:sldId id="361" r:id="rId25"/>
    <p:sldId id="358" r:id="rId26"/>
    <p:sldId id="357" r:id="rId27"/>
    <p:sldId id="324" r:id="rId28"/>
    <p:sldId id="325" r:id="rId29"/>
    <p:sldId id="343" r:id="rId30"/>
    <p:sldId id="363" r:id="rId31"/>
    <p:sldId id="36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C3B"/>
    <a:srgbClr val="2F6260"/>
    <a:srgbClr val="EAEFF7"/>
    <a:srgbClr val="2C5E5C"/>
    <a:srgbClr val="3A6C6A"/>
    <a:srgbClr val="2C5250"/>
    <a:srgbClr val="44546A"/>
    <a:srgbClr val="279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FD709-E915-A11F-04E6-675FABF64A1F}" v="8" dt="2021-07-28T04:50:31.447"/>
    <p1510:client id="{BD03000E-9A40-E558-A1EC-C1ED278B445C}" v="152" dt="2021-06-22T14:57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3279" autoAdjust="0"/>
  </p:normalViewPr>
  <p:slideViewPr>
    <p:cSldViewPr snapToGrid="0">
      <p:cViewPr>
        <p:scale>
          <a:sx n="75" d="100"/>
          <a:sy n="75" d="100"/>
        </p:scale>
        <p:origin x="2117" y="230"/>
      </p:cViewPr>
      <p:guideLst>
        <p:guide orient="horz" pos="4080"/>
        <p:guide pos="19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e4bf9dbdb5713fbaba52b4fa100eeec1086920e0801d1fb591daeb34472ae::" providerId="AD" clId="Web-{BD03000E-9A40-E558-A1EC-C1ED278B445C}"/>
    <pc:docChg chg="modSld">
      <pc:chgData name="Guest User" userId="S::urn:spo:anon#80ee4bf9dbdb5713fbaba52b4fa100eeec1086920e0801d1fb591daeb34472ae::" providerId="AD" clId="Web-{BD03000E-9A40-E558-A1EC-C1ED278B445C}" dt="2021-06-22T14:57:20.924" v="144" actId="1076"/>
      <pc:docMkLst>
        <pc:docMk/>
      </pc:docMkLst>
      <pc:sldChg chg="addSp delSp modSp">
        <pc:chgData name="Guest User" userId="S::urn:spo:anon#80ee4bf9dbdb5713fbaba52b4fa100eeec1086920e0801d1fb591daeb34472ae::" providerId="AD" clId="Web-{BD03000E-9A40-E558-A1EC-C1ED278B445C}" dt="2021-06-22T14:57:20.924" v="144" actId="1076"/>
        <pc:sldMkLst>
          <pc:docMk/>
          <pc:sldMk cId="1533108441" sldId="257"/>
        </pc:sldMkLst>
        <pc:spChg chg="add del mod">
          <ac:chgData name="Guest User" userId="S::urn:spo:anon#80ee4bf9dbdb5713fbaba52b4fa100eeec1086920e0801d1fb591daeb34472ae::" providerId="AD" clId="Web-{BD03000E-9A40-E558-A1EC-C1ED278B445C}" dt="2021-06-22T14:41:30.854" v="2"/>
          <ac:spMkLst>
            <pc:docMk/>
            <pc:sldMk cId="1533108441" sldId="257"/>
            <ac:spMk id="2" creationId="{04A3F428-B99B-40F2-B3C2-32CE63865C85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2:26.920" v="12" actId="1076"/>
          <ac:spMkLst>
            <pc:docMk/>
            <pc:sldMk cId="1533108441" sldId="257"/>
            <ac:spMk id="3" creationId="{8F3B780D-47D6-4A5F-A18C-5EA54FE663EC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3:39.721" v="29" actId="1076"/>
          <ac:spMkLst>
            <pc:docMk/>
            <pc:sldMk cId="1533108441" sldId="257"/>
            <ac:spMk id="5" creationId="{71B9E941-284D-4871-B718-C760785A53BA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5:24.836" v="58" actId="14100"/>
          <ac:spMkLst>
            <pc:docMk/>
            <pc:sldMk cId="1533108441" sldId="257"/>
            <ac:spMk id="7" creationId="{3F08B1A6-08A6-4F16-BC20-2372BF138D74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8:31.363" v="91" actId="20577"/>
          <ac:spMkLst>
            <pc:docMk/>
            <pc:sldMk cId="1533108441" sldId="257"/>
            <ac:spMk id="9" creationId="{859BF4F0-3F44-4566-B8A8-123D3E82FFE1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4:38.180" v="126" actId="14100"/>
          <ac:spMkLst>
            <pc:docMk/>
            <pc:sldMk cId="1533108441" sldId="257"/>
            <ac:spMk id="11" creationId="{62BA14D8-147C-47B9-A752-01961C367F03}"/>
          </ac:spMkLst>
        </pc:spChg>
        <pc:spChg chg="add del">
          <ac:chgData name="Guest User" userId="S::urn:spo:anon#80ee4bf9dbdb5713fbaba52b4fa100eeec1086920e0801d1fb591daeb34472ae::" providerId="AD" clId="Web-{BD03000E-9A40-E558-A1EC-C1ED278B445C}" dt="2021-06-22T14:54:49.728" v="127"/>
          <ac:spMkLst>
            <pc:docMk/>
            <pc:sldMk cId="1533108441" sldId="257"/>
            <ac:spMk id="12" creationId="{1B3D87F9-1DD5-4079-97EB-2955506E7DBA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6:42.547" v="142" actId="14100"/>
          <ac:spMkLst>
            <pc:docMk/>
            <pc:sldMk cId="1533108441" sldId="257"/>
            <ac:spMk id="14" creationId="{4D61D41C-4F1B-4595-9EA5-8FCF7DF4DB2E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7:20.924" v="144" actId="1076"/>
          <ac:spMkLst>
            <pc:docMk/>
            <pc:sldMk cId="1533108441" sldId="257"/>
            <ac:spMk id="15" creationId="{AD8DE59A-F828-47F8-B803-B2FFB3115F38}"/>
          </ac:spMkLst>
        </pc:spChg>
        <pc:cxnChg chg="add mod">
          <ac:chgData name="Guest User" userId="S::urn:spo:anon#80ee4bf9dbdb5713fbaba52b4fa100eeec1086920e0801d1fb591daeb34472ae::" providerId="AD" clId="Web-{BD03000E-9A40-E558-A1EC-C1ED278B445C}" dt="2021-06-22T14:42:52.093" v="15" actId="14100"/>
          <ac:cxnSpMkLst>
            <pc:docMk/>
            <pc:sldMk cId="1533108441" sldId="257"/>
            <ac:cxnSpMk id="4" creationId="{9FD01811-94A3-43D4-811E-69A692165A00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44:22.395" v="34" actId="14100"/>
          <ac:cxnSpMkLst>
            <pc:docMk/>
            <pc:sldMk cId="1533108441" sldId="257"/>
            <ac:cxnSpMk id="6" creationId="{B7C958A6-451D-4894-A665-74A8D500B07B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45:36.525" v="59" actId="14100"/>
          <ac:cxnSpMkLst>
            <pc:docMk/>
            <pc:sldMk cId="1533108441" sldId="257"/>
            <ac:cxnSpMk id="8" creationId="{2D8BC718-D155-4C91-A695-753C46983089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52:56.706" v="98" actId="14100"/>
          <ac:cxnSpMkLst>
            <pc:docMk/>
            <pc:sldMk cId="1533108441" sldId="257"/>
            <ac:cxnSpMk id="10" creationId="{6A90A644-FB48-49C2-8C4A-F7F8B450FE83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55:45.872" v="130" actId="14100"/>
          <ac:cxnSpMkLst>
            <pc:docMk/>
            <pc:sldMk cId="1533108441" sldId="257"/>
            <ac:cxnSpMk id="13" creationId="{3567ACB2-42AF-4BA1-B912-D02F4D37E465}"/>
          </ac:cxnSpMkLst>
        </pc:cxnChg>
      </pc:sldChg>
    </pc:docChg>
  </pc:docChgLst>
  <pc:docChgLst>
    <pc:chgData name="1710070 - Fayes-Us-Shoaib" userId="S::1710070@me.buet.ac.bd::359d9d4d-0b7d-4b64-a0ad-dbfd49283ed5" providerId="AD" clId="Web-{147FD709-E915-A11F-04E6-675FABF64A1F}"/>
    <pc:docChg chg="modSld">
      <pc:chgData name="1710070 - Fayes-Us-Shoaib" userId="S::1710070@me.buet.ac.bd::359d9d4d-0b7d-4b64-a0ad-dbfd49283ed5" providerId="AD" clId="Web-{147FD709-E915-A11F-04E6-675FABF64A1F}" dt="2021-07-28T04:50:31.447" v="4" actId="1076"/>
      <pc:docMkLst>
        <pc:docMk/>
      </pc:docMkLst>
      <pc:sldChg chg="modSp">
        <pc:chgData name="1710070 - Fayes-Us-Shoaib" userId="S::1710070@me.buet.ac.bd::359d9d4d-0b7d-4b64-a0ad-dbfd49283ed5" providerId="AD" clId="Web-{147FD709-E915-A11F-04E6-675FABF64A1F}" dt="2021-07-28T04:50:31.447" v="4" actId="1076"/>
        <pc:sldMkLst>
          <pc:docMk/>
          <pc:sldMk cId="50010917" sldId="290"/>
        </pc:sldMkLst>
        <pc:spChg chg="mod">
          <ac:chgData name="1710070 - Fayes-Us-Shoaib" userId="S::1710070@me.buet.ac.bd::359d9d4d-0b7d-4b64-a0ad-dbfd49283ed5" providerId="AD" clId="Web-{147FD709-E915-A11F-04E6-675FABF64A1F}" dt="2021-07-28T04:50:31.447" v="4" actId="1076"/>
          <ac:spMkLst>
            <pc:docMk/>
            <pc:sldMk cId="50010917" sldId="290"/>
            <ac:spMk id="5" creationId="{00000000-0000-0000-0000-000000000000}"/>
          </ac:spMkLst>
        </pc:spChg>
      </pc:sldChg>
      <pc:sldChg chg="delSp modSp">
        <pc:chgData name="1710070 - Fayes-Us-Shoaib" userId="S::1710070@me.buet.ac.bd::359d9d4d-0b7d-4b64-a0ad-dbfd49283ed5" providerId="AD" clId="Web-{147FD709-E915-A11F-04E6-675FABF64A1F}" dt="2021-07-28T04:22:09.688" v="1" actId="1076"/>
        <pc:sldMkLst>
          <pc:docMk/>
          <pc:sldMk cId="2466142593" sldId="310"/>
        </pc:sldMkLst>
        <pc:spChg chg="topLvl">
          <ac:chgData name="1710070 - Fayes-Us-Shoaib" userId="S::1710070@me.buet.ac.bd::359d9d4d-0b7d-4b64-a0ad-dbfd49283ed5" providerId="AD" clId="Web-{147FD709-E915-A11F-04E6-675FABF64A1F}" dt="2021-07-28T04:22:05.141" v="0"/>
          <ac:spMkLst>
            <pc:docMk/>
            <pc:sldMk cId="2466142593" sldId="310"/>
            <ac:spMk id="2" creationId="{D7AEED04-088A-4EF1-8B34-07B0FED691DA}"/>
          </ac:spMkLst>
        </pc:spChg>
        <pc:spChg chg="mod topLvl">
          <ac:chgData name="1710070 - Fayes-Us-Shoaib" userId="S::1710070@me.buet.ac.bd::359d9d4d-0b7d-4b64-a0ad-dbfd49283ed5" providerId="AD" clId="Web-{147FD709-E915-A11F-04E6-675FABF64A1F}" dt="2021-07-28T04:22:09.688" v="1" actId="1076"/>
          <ac:spMkLst>
            <pc:docMk/>
            <pc:sldMk cId="2466142593" sldId="310"/>
            <ac:spMk id="4" creationId="{00000000-0000-0000-0000-000000000000}"/>
          </ac:spMkLst>
        </pc:spChg>
        <pc:grpChg chg="del">
          <ac:chgData name="1710070 - Fayes-Us-Shoaib" userId="S::1710070@me.buet.ac.bd::359d9d4d-0b7d-4b64-a0ad-dbfd49283ed5" providerId="AD" clId="Web-{147FD709-E915-A11F-04E6-675FABF64A1F}" dt="2021-07-28T04:22:05.141" v="0"/>
          <ac:grpSpMkLst>
            <pc:docMk/>
            <pc:sldMk cId="2466142593" sldId="310"/>
            <ac:grpSpMk id="3" creationId="{00000000-0000-0000-0000-000000000000}"/>
          </ac:grpSpMkLst>
        </pc:grpChg>
        <pc:picChg chg="topLvl">
          <ac:chgData name="1710070 - Fayes-Us-Shoaib" userId="S::1710070@me.buet.ac.bd::359d9d4d-0b7d-4b64-a0ad-dbfd49283ed5" providerId="AD" clId="Web-{147FD709-E915-A11F-04E6-675FABF64A1F}" dt="2021-07-28T04:22:05.141" v="0"/>
          <ac:picMkLst>
            <pc:docMk/>
            <pc:sldMk cId="2466142593" sldId="310"/>
            <ac:picMk id="7" creationId="{16758CB7-007C-40DF-A901-600703FB6D3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C752F-C9E8-484C-902C-E381F09469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FC630-DF71-451D-946E-9AEE5D9DA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52B82F-18C3-424B-A80C-0007C86D1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1668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0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758CB7-007C-40DF-A901-600703FB6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730"/>
          <a:stretch/>
        </p:blipFill>
        <p:spPr>
          <a:xfrm>
            <a:off x="8" y="5"/>
            <a:ext cx="9143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8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C07412-11DE-4CE3-A4EA-96B2EE47E3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33850" y="5085772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0D1E8D-8C86-46DD-9DB1-465D4E1E8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0905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3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0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758CB7-007C-40DF-A901-600703FB6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5730"/>
          <a:stretch/>
        </p:blipFill>
        <p:spPr>
          <a:xfrm>
            <a:off x="16" y="10"/>
            <a:ext cx="9143985" cy="6857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9" y="5"/>
            <a:ext cx="9143986" cy="1041390"/>
          </a:xfrm>
          <a:prstGeom prst="rect">
            <a:avLst/>
          </a:prstGeom>
          <a:gradFill flip="none" rotWithShape="1">
            <a:gsLst>
              <a:gs pos="0">
                <a:srgbClr val="3A6C6A">
                  <a:shade val="30000"/>
                  <a:satMod val="115000"/>
                </a:srgbClr>
              </a:gs>
              <a:gs pos="50000">
                <a:srgbClr val="3A6C6A">
                  <a:shade val="67500"/>
                  <a:satMod val="115000"/>
                </a:srgbClr>
              </a:gs>
              <a:gs pos="100000">
                <a:srgbClr val="3A6C6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0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5172" y="2711694"/>
            <a:ext cx="6393656" cy="1978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Md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Farhan 1710035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Tusher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Mahmud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1710036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Shahed Hossain Sohan 1710043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Mehedi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Hasan 1710060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Fayes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Us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Shoaib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1710070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Ibrahim Hossain 1710077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5" y="5842337"/>
            <a:ext cx="8515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Department of Mechanical Engineering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</a:p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Bangladesh University of Engineering and Technology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Dhaka-1000, Bangladesh</a:t>
            </a:r>
            <a:endParaRPr lang="en-US" sz="2000" dirty="0">
              <a:solidFill>
                <a:prstClr val="black"/>
              </a:solidFill>
              <a:latin typeface="Calibri" panose="020F0502020204030204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45" y="156169"/>
            <a:ext cx="896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of Electronic Cooling System in a C-shaped Channel Using Temperature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Dependant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P, PI, PID Controllers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0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6" y="5935614"/>
            <a:ext cx="851535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the present model in terms of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0.01 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Ki = 0.1 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0.00001 mK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Shuvo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2" y="1069551"/>
            <a:ext cx="5338618" cy="47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885195"/>
              </p:ext>
            </p:extLst>
          </p:nvPr>
        </p:nvGraphicFramePr>
        <p:xfrm>
          <a:off x="5717308" y="3291475"/>
          <a:ext cx="2231901" cy="8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" imgW="660240" imgH="241200" progId="Equation.DSMT4">
                  <p:embed/>
                </p:oleObj>
              </mc:Choice>
              <mc:Fallback>
                <p:oleObj name="Equation" r:id="rId3" imgW="660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7308" y="3291475"/>
                        <a:ext cx="2231901" cy="8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16719"/>
            <a:ext cx="4559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Cannot eliminate steady state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9647" y="2829810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4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08"/>
            <a:ext cx="5139953" cy="45672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23170" y="1764405"/>
            <a:ext cx="2279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higher gain,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time   </a:t>
            </a:r>
          </a:p>
          <a:p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7339166" y="2169719"/>
            <a:ext cx="123104" cy="211058"/>
          </a:xfrm>
          <a:prstGeom prst="upArrow">
            <a:avLst/>
          </a:prstGeom>
          <a:solidFill>
            <a:srgbClr val="2F6260"/>
          </a:solidFill>
          <a:ln>
            <a:solidFill>
              <a:srgbClr val="2F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976270" y="2449725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166593" y="2731483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293053" y="2985940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26025" y="3878492"/>
            <a:ext cx="314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0.8s for K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0.4s for K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0.005, 0.007, 0.009, 0.01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" y="6172941"/>
            <a:ext cx="500582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P controller in terms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 level of gain.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7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55960"/>
            <a:ext cx="6952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Distribution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385767"/>
            <a:ext cx="9122428" cy="2220016"/>
            <a:chOff x="21572" y="2518087"/>
            <a:chExt cx="9122428" cy="22200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2" y="2525255"/>
              <a:ext cx="2944368" cy="22087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901" y="2518087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30" y="2525255"/>
              <a:ext cx="2949770" cy="221284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857176" y="6211669"/>
            <a:ext cx="497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No flow(t =0 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Outlet velocity is higher in magnitude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495143" y="4734051"/>
            <a:ext cx="7986498" cy="525363"/>
            <a:chOff x="684495" y="4082154"/>
            <a:chExt cx="7986498" cy="525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70C6EDAC-4855-59E4-B1F1-EA2AAFD8D876}"/>
              </a:ext>
            </a:extLst>
          </p:cNvPr>
          <p:cNvSpPr txBox="1"/>
          <p:nvPr/>
        </p:nvSpPr>
        <p:spPr>
          <a:xfrm>
            <a:off x="3322" y="5286952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 = 0 s, (b) t = 0.02 s, and (c) t = 2 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15530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316" y="2451812"/>
            <a:ext cx="9238368" cy="2212848"/>
            <a:chOff x="14316" y="2451812"/>
            <a:chExt cx="9238368" cy="22128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6" y="2451812"/>
              <a:ext cx="2944368" cy="22087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914" y="2451812"/>
              <a:ext cx="2949770" cy="2212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14" y="2451812"/>
              <a:ext cx="2949770" cy="22128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3170" y="5241561"/>
            <a:ext cx="871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in terms of surface plot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t = 0 s (b)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= 0.2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(c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 s using P controller at Kp = 0.007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551" y="6095461"/>
            <a:ext cx="786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forced flow continues until the temperature at the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point reaches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desired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setpoint temperature.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405753" y="4660608"/>
            <a:ext cx="7986498" cy="525363"/>
            <a:chOff x="684495" y="4082154"/>
            <a:chExt cx="7986498" cy="525363"/>
          </a:xfrm>
        </p:grpSpPr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01E0E8-7222-DC32-E85F-7CE17CC1BA43}"/>
              </a:ext>
            </a:extLst>
          </p:cNvPr>
          <p:cNvSpPr txBox="1"/>
          <p:nvPr/>
        </p:nvSpPr>
        <p:spPr>
          <a:xfrm>
            <a:off x="14316" y="1824442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field: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285592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steady-state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both P and I controller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25148"/>
              </p:ext>
            </p:extLst>
          </p:nvPr>
        </p:nvGraphicFramePr>
        <p:xfrm>
          <a:off x="5214793" y="3273858"/>
          <a:ext cx="334803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3" imgW="990360" imgH="393480" progId="Equation.DSMT4">
                  <p:embed/>
                </p:oleObj>
              </mc:Choice>
              <mc:Fallback>
                <p:oleObj name="Equation" r:id="rId3" imgW="990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4793" y="3273858"/>
                        <a:ext cx="3348038" cy="133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07483"/>
            <a:ext cx="4559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Oscillating behavior is present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Sluggish response compared to P controller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2701" y="2765094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2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8791"/>
            <a:ext cx="5098473" cy="4530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6148756"/>
            <a:ext cx="531607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 in terms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different level of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501165" y="1769783"/>
            <a:ext cx="2279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higher gain,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00158" y="2145810"/>
            <a:ext cx="549793" cy="756049"/>
            <a:chOff x="4297104" y="3050975"/>
            <a:chExt cx="549793" cy="756049"/>
          </a:xfrm>
        </p:grpSpPr>
        <p:sp>
          <p:nvSpPr>
            <p:cNvPr id="11" name="Down Arrow 10"/>
            <p:cNvSpPr/>
            <p:nvPr/>
          </p:nvSpPr>
          <p:spPr>
            <a:xfrm>
              <a:off x="4297104" y="3337290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CB71751F-7107-36D5-AD2D-38E7A26A82A6}"/>
                </a:ext>
              </a:extLst>
            </p:cNvPr>
            <p:cNvSpPr/>
            <p:nvPr/>
          </p:nvSpPr>
          <p:spPr>
            <a:xfrm>
              <a:off x="4523485" y="3050975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1B7B5CBE-229E-9AA5-C776-9822748AA005}"/>
                </a:ext>
              </a:extLst>
            </p:cNvPr>
            <p:cNvSpPr/>
            <p:nvPr/>
          </p:nvSpPr>
          <p:spPr>
            <a:xfrm>
              <a:off x="4720437" y="3599792"/>
              <a:ext cx="126460" cy="20723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5501165" y="3518106"/>
            <a:ext cx="314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0.09, 0.1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xmlns:lc="http://schemas.openxmlformats.org/drawingml/2006/lockedCanvas" xmlns="" id="{089C18E8-0519-25F9-BC1F-25FC7066364A}"/>
              </a:ext>
            </a:extLst>
          </p:cNvPr>
          <p:cNvSpPr txBox="1"/>
          <p:nvPr/>
        </p:nvSpPr>
        <p:spPr>
          <a:xfrm>
            <a:off x="5501165" y="4587419"/>
            <a:ext cx="463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0.0.09</a:t>
            </a:r>
          </a:p>
        </p:txBody>
      </p:sp>
    </p:spTree>
    <p:extLst>
      <p:ext uri="{BB962C8B-B14F-4D97-AF65-F5344CB8AC3E}">
        <p14:creationId xmlns:p14="http://schemas.microsoft.com/office/powerpoint/2010/main" val="226453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:lc="http://schemas.openxmlformats.org/drawingml/2006/lockedCanvas" xmlns="" id="{B20BDFA4-AD1E-F950-D2FC-831541FA4A72}"/>
              </a:ext>
            </a:extLst>
          </p:cNvPr>
          <p:cNvGrpSpPr/>
          <p:nvPr/>
        </p:nvGrpSpPr>
        <p:grpSpPr>
          <a:xfrm>
            <a:off x="0" y="2665754"/>
            <a:ext cx="9144000" cy="2208796"/>
            <a:chOff x="0" y="2324602"/>
            <a:chExt cx="9144000" cy="22087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324602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99816" y="2324603"/>
              <a:ext cx="2944367" cy="2208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9632" y="2324602"/>
              <a:ext cx="2944368" cy="220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11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70C6EDAC-4855-59E4-B1F1-EA2AAFD8D876}"/>
              </a:ext>
            </a:extLst>
          </p:cNvPr>
          <p:cNvSpPr txBox="1"/>
          <p:nvPr/>
        </p:nvSpPr>
        <p:spPr>
          <a:xfrm>
            <a:off x="24894" y="5663807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CE965671-0DA8-63C1-5230-5C1AEE802906}"/>
              </a:ext>
            </a:extLst>
          </p:cNvPr>
          <p:cNvGrpSpPr/>
          <p:nvPr/>
        </p:nvGrpSpPr>
        <p:grpSpPr>
          <a:xfrm>
            <a:off x="0" y="2513125"/>
            <a:ext cx="9134902" cy="2225132"/>
            <a:chOff x="75934" y="2644380"/>
            <a:chExt cx="9134902" cy="22251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34" y="2657636"/>
              <a:ext cx="2948475" cy="22118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6306" y="2657636"/>
              <a:ext cx="2943255" cy="22079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67581" y="2644380"/>
              <a:ext cx="2943255" cy="2207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84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48070" y="1598790"/>
            <a:ext cx="8663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feedback gain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steady state error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portion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it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becomes less stable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Derivative controller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 without affecting the steady state error.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PID controller takes the advantage of all 3 controllers analyzed here.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455061"/>
              </p:ext>
            </p:extLst>
          </p:nvPr>
        </p:nvGraphicFramePr>
        <p:xfrm>
          <a:off x="3454978" y="4819073"/>
          <a:ext cx="32115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" imgW="3211153" imgH="913187" progId="Equation.DSMT4">
                  <p:embed/>
                </p:oleObj>
              </mc:Choice>
              <mc:Fallback>
                <p:oleObj name="Equation" r:id="rId3" imgW="3211153" imgH="9131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4978" y="4819073"/>
                        <a:ext cx="3211513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71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636" y="1389529"/>
            <a:ext cx="81130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93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74"/>
            <a:ext cx="4932218" cy="4382654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561381" y="2877914"/>
            <a:ext cx="282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%Overshoot = 110%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time, 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0.96s 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6045852"/>
            <a:ext cx="7424922" cy="7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PID controller with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0.0001, 0.0003, 0.0005 mK</a:t>
            </a:r>
            <a:r>
              <a:rPr lang="en-US" sz="20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22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251"/>
            <a:ext cx="5109155" cy="4539875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0" y="6296608"/>
            <a:ext cx="706766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the PID controller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679874" y="2198046"/>
            <a:ext cx="277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0.0005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mK</a:t>
            </a:r>
            <a:r>
              <a:rPr lang="en-US" sz="24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 jerking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settling time (0.85s)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4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20BDFA4-AD1E-F950-D2FC-831541FA4A72}"/>
              </a:ext>
            </a:extLst>
          </p:cNvPr>
          <p:cNvGrpSpPr/>
          <p:nvPr/>
        </p:nvGrpSpPr>
        <p:grpSpPr>
          <a:xfrm>
            <a:off x="0" y="2521293"/>
            <a:ext cx="9144000" cy="2208796"/>
            <a:chOff x="0" y="2324602"/>
            <a:chExt cx="9144000" cy="22087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24602"/>
              <a:ext cx="2944368" cy="22087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16" y="2324603"/>
              <a:ext cx="2944368" cy="2208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632" y="2324602"/>
              <a:ext cx="2944368" cy="220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49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:lc="http://schemas.openxmlformats.org/drawingml/2006/lockedCanvas" xmlns="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xmlns:lc="http://schemas.openxmlformats.org/drawingml/2006/lockedCanvas" xmlns="" id="{70C6EDAC-4855-59E4-B1F1-EA2AAFD8D876}"/>
              </a:ext>
            </a:extLst>
          </p:cNvPr>
          <p:cNvSpPr txBox="1"/>
          <p:nvPr/>
        </p:nvSpPr>
        <p:spPr>
          <a:xfrm>
            <a:off x="18914" y="5648676"/>
            <a:ext cx="9035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:lc="http://schemas.openxmlformats.org/drawingml/2006/lockedCanvas" xmlns="" id="{CE965671-0DA8-63C1-5230-5C1AEE802906}"/>
              </a:ext>
            </a:extLst>
          </p:cNvPr>
          <p:cNvGrpSpPr/>
          <p:nvPr/>
        </p:nvGrpSpPr>
        <p:grpSpPr>
          <a:xfrm>
            <a:off x="9098" y="2560394"/>
            <a:ext cx="9134902" cy="2225133"/>
            <a:chOff x="75934" y="2644380"/>
            <a:chExt cx="9134902" cy="22251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" y="2657636"/>
              <a:ext cx="2948475" cy="22118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306" y="2657636"/>
              <a:ext cx="2943255" cy="2207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581" y="2644380"/>
              <a:ext cx="2943255" cy="220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15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374703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9382" y="1082589"/>
            <a:ext cx="8645235" cy="4617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 controller’s  steady state performance is worse at lower gain.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At higher value of gain system becomes more unstable and show oscillations.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Maximum overshoot increases at higher value of gain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 controllers are slower than P controllers and do eliminate steady-state error, although they are faster with higher Ki values. Regardless of Ki values, the steady state is always errorless. And, as a result of the combination, performance may vary depending on the value.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PID controller stabilize the system, make it smoother and reduces the steady state error to zero.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Vrinda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9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5" y="2627474"/>
            <a:ext cx="8515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express our profound gratitude to the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Sumon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Professor, Department of Mechanical Engineering, Bangladesh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(BUET)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continuous support throughout our research works.​​</a:t>
            </a:r>
          </a:p>
        </p:txBody>
      </p:sp>
    </p:spTree>
    <p:extLst>
      <p:ext uri="{BB962C8B-B14F-4D97-AF65-F5344CB8AC3E}">
        <p14:creationId xmlns:p14="http://schemas.microsoft.com/office/powerpoint/2010/main" val="198378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325" y="1149194"/>
            <a:ext cx="851534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	T.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Armaghani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Esmaeili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Mohammadpoor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Pop, "MHD mixed convection flow and heat transfer in an open C-shaped enclosure using water-copper oxide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Mass Transf. Und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Stoffuebertragung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54 (2018) 1791–1801.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	A.M. Rashad, M.A. Mansour, T.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Armaghani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A.J.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Chamkha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"MHD mixed convection and entropy generation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lid-driven U-shaped cavity with internal heat and partial slip,"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Fluids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31 (2019).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	M.A. Mansour, T.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Armaghani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A.J.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Chamkha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A.M. Rashad, "Entropy generation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mixed convection in a C-shaped cavity with heat corner and inclined magnetic field,"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Eur. Phys. J. Spec. Top.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228 (2019) 2619–2645.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	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Yeasmin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M.Z.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K.E.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Hoque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"Numerical analysis of unsteady mixed convection heat transfer characteristics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nanofluids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confined within a porous lid-driven L-shaped cavity,"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Int. J.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Thermofluids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16 (2022) 100218.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	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Mojumder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"Regulation of flow through a T-Shaped open cavity by temperature dependent P, PI, and PID controllers,"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AIP Conf. Proc.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1754 (2016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17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325" y="1149194"/>
            <a:ext cx="85153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6]	N. Castelo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Damasceno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O. Gabriel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"PI controller optimization for a heat exchanger through metaheuristic Bat Algorithm, Particle Swarm Optimization, Flower Pollination Algorithm and Cuckoo Search Algorithm,"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Lat. Am. Trans.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(2017) 1801–1807.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	C.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Somasundar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Reddy, K.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Balaji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 Genetic Algorithm (GA)-PID Controller for Temperature Control in Shell and Tube Heat Exchanger,"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IOP Conf. Ser. Mater. Sci. Eng.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925 (2020).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	K. c. Prakash, E. Ahmed, M.M. Hossain,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"Regulation of flow using P, PI and PID controllers inside a temperature controlled cold room,"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AIP Conf. Proc.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2324 (2021).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	M.S.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Shuvo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Ishtiaq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Das,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"Analysis of internal cooling system in a vented cavity using P, PI, PID controllers,"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Eng.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(2022) 100579.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2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4045" y="3115154"/>
            <a:ext cx="4684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4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322" y="1166843"/>
            <a:ext cx="8750459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long time, researchers are trying to develop an efficient and effective cooling system for small dimension electronic system.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maintaining operating temperature range of the component makes it even harder to fulfill that purpose. Maximizing the heat transfer will not satisfy the need.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Instead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stable and fast control system with most efficient geometric condition is required for achieving the operating temperature range.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modern chips have very small dimensions, it is difficult to implement the cooling system in a compact space.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task can be greatly simplified by the use of P, PI, and PID controllers.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75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91" y="1109310"/>
            <a:ext cx="8915400" cy="611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cooling system for achieving a cooling effect sufficient enough to maintain operating temperature of an electronic component.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P, PI and PID controller for designing the control system.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incorporate the right controller in the system for controlling the flow based on the temperature sensed by the probe.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optimum value of proportional gain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integral gain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derivative gain 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the controller.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fastest response time.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stability of the system.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5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91302"/>
              </p:ext>
            </p:extLst>
          </p:nvPr>
        </p:nvGraphicFramePr>
        <p:xfrm>
          <a:off x="314325" y="1234437"/>
          <a:ext cx="8515348" cy="524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837">
                  <a:extLst>
                    <a:ext uri="{9D8B030D-6E8A-4147-A177-3AD203B41FA5}">
                      <a16:colId xmlns:a16="http://schemas.microsoft.com/office/drawing/2014/main" xmlns="" val="992387253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xmlns="" val="2129196329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xmlns="" val="3967782818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xmlns="" val="200400375"/>
                    </a:ext>
                  </a:extLst>
                </a:gridCol>
              </a:tblGrid>
              <a:tr h="56996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condition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Controller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638012268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Armaghani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[1]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7793804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Rashad et. al. [2]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2174046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Mansour et al. [3]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891904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Yeasmin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[4]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4217255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Saha et al. [5]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70602832"/>
                  </a:ext>
                </a:extLst>
              </a:tr>
              <a:tr h="589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Damasceno and Filho [6]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8824807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Reddy and Balaji [7]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GA-PID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27595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Prakash et al. [8]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81331253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Shuvo et al. [9]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0286408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 Study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1498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8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830669"/>
            <a:ext cx="853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the physical model consists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C-shaped enclosure with isothermal heat source (color line)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81" y="1076410"/>
            <a:ext cx="53539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1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796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95258"/>
              </p:ext>
            </p:extLst>
          </p:nvPr>
        </p:nvGraphicFramePr>
        <p:xfrm>
          <a:off x="0" y="1234437"/>
          <a:ext cx="9143999" cy="4762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488">
                  <a:extLst>
                    <a:ext uri="{9D8B030D-6E8A-4147-A177-3AD203B41FA5}">
                      <a16:colId xmlns:a16="http://schemas.microsoft.com/office/drawing/2014/main" xmlns="" val="992387253"/>
                    </a:ext>
                  </a:extLst>
                </a:gridCol>
                <a:gridCol w="1647112">
                  <a:extLst>
                    <a:ext uri="{9D8B030D-6E8A-4147-A177-3AD203B41FA5}">
                      <a16:colId xmlns:a16="http://schemas.microsoft.com/office/drawing/2014/main" xmlns="" val="2129196329"/>
                    </a:ext>
                  </a:extLst>
                </a:gridCol>
                <a:gridCol w="6248399">
                  <a:extLst>
                    <a:ext uri="{9D8B030D-6E8A-4147-A177-3AD203B41FA5}">
                      <a16:colId xmlns:a16="http://schemas.microsoft.com/office/drawing/2014/main" xmlns="" val="396778281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Boundary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condition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 Condition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638012268"/>
                  </a:ext>
                </a:extLst>
              </a:tr>
              <a:tr h="14706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779380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2174046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Heat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8919044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Cylindrical 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42172559"/>
                  </a:ext>
                </a:extLst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46223"/>
              </p:ext>
            </p:extLst>
          </p:nvPr>
        </p:nvGraphicFramePr>
        <p:xfrm>
          <a:off x="1491116" y="2367513"/>
          <a:ext cx="1280160" cy="397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3" imgW="736560" imgH="228600" progId="Equation.DSMT4">
                  <p:embed/>
                </p:oleObj>
              </mc:Choice>
              <mc:Fallback>
                <p:oleObj name="Equation" r:id="rId3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1116" y="2367513"/>
                        <a:ext cx="1280160" cy="397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97679"/>
              </p:ext>
            </p:extLst>
          </p:nvPr>
        </p:nvGraphicFramePr>
        <p:xfrm>
          <a:off x="1491116" y="4588573"/>
          <a:ext cx="1280160" cy="41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Equation" r:id="rId5" imgW="711000" imgH="228600" progId="Equation.DSMT4">
                  <p:embed/>
                </p:oleObj>
              </mc:Choice>
              <mc:Fallback>
                <p:oleObj name="Equation" r:id="rId5" imgW="711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1116" y="4588573"/>
                        <a:ext cx="1280160" cy="411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59842"/>
              </p:ext>
            </p:extLst>
          </p:nvPr>
        </p:nvGraphicFramePr>
        <p:xfrm>
          <a:off x="1491116" y="3790005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Equation" r:id="rId7" imgW="698400" imgH="177480" progId="Equation.DSMT4">
                  <p:embed/>
                </p:oleObj>
              </mc:Choice>
              <mc:Fallback>
                <p:oleObj name="Equation" r:id="rId7" imgW="698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1116" y="3790005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360"/>
              </p:ext>
            </p:extLst>
          </p:nvPr>
        </p:nvGraphicFramePr>
        <p:xfrm>
          <a:off x="1491115" y="5519499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Equation" r:id="rId9" imgW="698400" imgH="177480" progId="Equation.DSMT4">
                  <p:embed/>
                </p:oleObj>
              </mc:Choice>
              <mc:Fallback>
                <p:oleObj name="Equation" r:id="rId9" imgW="698400" imgH="1774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1115" y="5519499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645208"/>
              </p:ext>
            </p:extLst>
          </p:nvPr>
        </p:nvGraphicFramePr>
        <p:xfrm>
          <a:off x="2873777" y="2124048"/>
          <a:ext cx="5691103" cy="639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Equation" r:id="rId11" imgW="3504960" imgH="393480" progId="Equation.DSMT4">
                  <p:embed/>
                </p:oleObj>
              </mc:Choice>
              <mc:Fallback>
                <p:oleObj name="Equation" r:id="rId11" imgW="3504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3777" y="2124048"/>
                        <a:ext cx="5691103" cy="639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574124"/>
              </p:ext>
            </p:extLst>
          </p:nvPr>
        </p:nvGraphicFramePr>
        <p:xfrm>
          <a:off x="3393439" y="3702463"/>
          <a:ext cx="3737569" cy="42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Equation" r:id="rId13" imgW="1993680" imgH="228600" progId="Equation.DSMT4">
                  <p:embed/>
                </p:oleObj>
              </mc:Choice>
              <mc:Fallback>
                <p:oleObj name="Equation" r:id="rId13" imgW="1993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93439" y="3702463"/>
                        <a:ext cx="3737569" cy="428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622790"/>
              </p:ext>
            </p:extLst>
          </p:nvPr>
        </p:nvGraphicFramePr>
        <p:xfrm>
          <a:off x="4256277" y="4508318"/>
          <a:ext cx="1666434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Equation" r:id="rId15" imgW="888840" imgH="203040" progId="Equation.DSMT4">
                  <p:embed/>
                </p:oleObj>
              </mc:Choice>
              <mc:Fallback>
                <p:oleObj name="Equation" r:id="rId15" imgW="888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56277" y="4508318"/>
                        <a:ext cx="1666434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27090"/>
              </p:ext>
            </p:extLst>
          </p:nvPr>
        </p:nvGraphicFramePr>
        <p:xfrm>
          <a:off x="4256277" y="5327101"/>
          <a:ext cx="1657505" cy="35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Equation" r:id="rId17" imgW="883778" imgH="190603" progId="Equation.DSMT4">
                  <p:embed/>
                </p:oleObj>
              </mc:Choice>
              <mc:Fallback>
                <p:oleObj name="Equation" r:id="rId17" imgW="883778" imgH="19060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56277" y="5327101"/>
                        <a:ext cx="1657505" cy="357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044520"/>
              </p:ext>
            </p:extLst>
          </p:nvPr>
        </p:nvGraphicFramePr>
        <p:xfrm>
          <a:off x="2873778" y="2913102"/>
          <a:ext cx="1237922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Equation" r:id="rId19" imgW="660240" imgH="203040" progId="Equation.DSMT4">
                  <p:embed/>
                </p:oleObj>
              </mc:Choice>
              <mc:Fallback>
                <p:oleObj name="Equation" r:id="rId19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73778" y="2913102"/>
                        <a:ext cx="1237922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56277" y="2947795"/>
            <a:ext cx="12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3075" y="2608960"/>
            <a:ext cx="12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5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90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04800" y="1128456"/>
            <a:ext cx="25827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 equation: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62312"/>
              </p:ext>
            </p:extLst>
          </p:nvPr>
        </p:nvGraphicFramePr>
        <p:xfrm>
          <a:off x="3068320" y="1573848"/>
          <a:ext cx="1429952" cy="857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" name="Equation" r:id="rId3" imgW="761767" imgH="457855" progId="Equation.DSMT4">
                  <p:embed/>
                </p:oleObj>
              </mc:Choice>
              <mc:Fallback>
                <p:oleObj name="Equation" r:id="rId3" imgW="761767" imgH="45785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8320" y="1573848"/>
                        <a:ext cx="1429952" cy="857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04800" y="2446324"/>
            <a:ext cx="6927850" cy="1352564"/>
            <a:chOff x="304800" y="2402451"/>
            <a:chExt cx="6927850" cy="1352564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04800" y="2402451"/>
              <a:ext cx="291938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8114791"/>
                </p:ext>
              </p:extLst>
            </p:nvPr>
          </p:nvGraphicFramePr>
          <p:xfrm>
            <a:off x="1966913" y="2848552"/>
            <a:ext cx="5265737" cy="906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" name="Equation" r:id="rId5" imgW="2806560" imgH="482400" progId="Equation.DSMT4">
                    <p:embed/>
                  </p:oleObj>
                </mc:Choice>
                <mc:Fallback>
                  <p:oleObj name="Equation" r:id="rId5" imgW="2806560" imgH="48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66913" y="2848552"/>
                          <a:ext cx="5265737" cy="906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304800" y="3806503"/>
            <a:ext cx="8529148" cy="1306169"/>
            <a:chOff x="304800" y="3702420"/>
            <a:chExt cx="8529148" cy="1306169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04800" y="3702420"/>
              <a:ext cx="28880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lang="en-US" altLang="en-US" sz="2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160358"/>
                </p:ext>
              </p:extLst>
            </p:nvPr>
          </p:nvGraphicFramePr>
          <p:xfrm>
            <a:off x="1973158" y="4150618"/>
            <a:ext cx="6860790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5" name="Equation" r:id="rId7" imgW="3655907" imgH="457855" progId="Equation.DSMT4">
                    <p:embed/>
                  </p:oleObj>
                </mc:Choice>
                <mc:Fallback>
                  <p:oleObj name="Equation" r:id="rId7" imgW="3655907" imgH="45785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73158" y="4150618"/>
                          <a:ext cx="6860790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304800" y="5127175"/>
            <a:ext cx="6670211" cy="1303578"/>
            <a:chOff x="304800" y="5533575"/>
            <a:chExt cx="6670211" cy="1303578"/>
          </a:xfrm>
        </p:grpSpPr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04800" y="5533575"/>
              <a:ext cx="40219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Energy equation for flow domain: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7158886"/>
                </p:ext>
              </p:extLst>
            </p:nvPr>
          </p:nvGraphicFramePr>
          <p:xfrm>
            <a:off x="1973158" y="5979182"/>
            <a:ext cx="5001853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6" name="Equation" r:id="rId9" imgW="2665645" imgH="457855" progId="Equation.DSMT4">
                    <p:embed/>
                  </p:oleObj>
                </mc:Choice>
                <mc:Fallback>
                  <p:oleObj name="Equation" r:id="rId9" imgW="2665645" imgH="45785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73158" y="5979182"/>
                          <a:ext cx="5001853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7999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1417" y="2240839"/>
            <a:ext cx="398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Optimum mesh information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7728" y="6254581"/>
            <a:ext cx="44092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C-shaped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B77DED-59B8-419D-B62C-223921AB0A53}"/>
              </a:ext>
            </a:extLst>
          </p:cNvPr>
          <p:cNvSpPr txBox="1"/>
          <p:nvPr/>
        </p:nvSpPr>
        <p:spPr>
          <a:xfrm>
            <a:off x="71628" y="1114380"/>
            <a:ext cx="9000744" cy="1061829"/>
          </a:xfrm>
          <a:prstGeom prst="rect">
            <a:avLst/>
          </a:prstGeom>
          <a:noFill/>
          <a:ln w="57150">
            <a:solidFill>
              <a:srgbClr val="2F62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Galerkin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Weighted Residual Method   has been deployed to conduct the numerical simulation by the  commercial software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</a:t>
            </a:r>
            <a:r>
              <a:rPr lang="en-US" sz="21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en-US" sz="21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00FC97-1FB2-4B54-9CF6-5AC5F98F2D04}"/>
              </a:ext>
            </a:extLst>
          </p:cNvPr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590" l="9817" r="9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-1123" r="10946" b="-1"/>
          <a:stretch/>
        </p:blipFill>
        <p:spPr>
          <a:xfrm>
            <a:off x="612438" y="2176209"/>
            <a:ext cx="4235190" cy="415129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02273"/>
              </p:ext>
            </p:extLst>
          </p:nvPr>
        </p:nvGraphicFramePr>
        <p:xfrm>
          <a:off x="4701877" y="2744103"/>
          <a:ext cx="42062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903">
                  <a:extLst>
                    <a:ext uri="{9D8B030D-6E8A-4147-A177-3AD203B41FA5}">
                      <a16:colId xmlns:a16="http://schemas.microsoft.com/office/drawing/2014/main" xmlns="" val="992387253"/>
                    </a:ext>
                  </a:extLst>
                </a:gridCol>
                <a:gridCol w="1524337">
                  <a:extLst>
                    <a:ext uri="{9D8B030D-6E8A-4147-A177-3AD203B41FA5}">
                      <a16:colId xmlns:a16="http://schemas.microsoft.com/office/drawing/2014/main" xmlns="" val="212919632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Property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6380122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Nodes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11784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79380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Elements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21370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17404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19954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91904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1416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421725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elements 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706028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elements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88248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element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quality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9153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 ratio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0.001005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1293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1B754362F42747A9D62B05A01C9164" ma:contentTypeVersion="10" ma:contentTypeDescription="Create a new document." ma:contentTypeScope="" ma:versionID="4c2bbb59efaa164c5b92bdcac2d05069">
  <xsd:schema xmlns:xsd="http://www.w3.org/2001/XMLSchema" xmlns:xs="http://www.w3.org/2001/XMLSchema" xmlns:p="http://schemas.microsoft.com/office/2006/metadata/properties" xmlns:ns2="d9472c88-ba33-4c2a-bb7a-c1e22b72be5f" targetNamespace="http://schemas.microsoft.com/office/2006/metadata/properties" ma:root="true" ma:fieldsID="cd77aae084026c87f058f66ab791efda" ns2:_="">
    <xsd:import namespace="d9472c88-ba33-4c2a-bb7a-c1e22b72be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72c88-ba33-4c2a-bb7a-c1e22b72be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D80A0F-CDBF-4751-9715-9728A0AC39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64C31-9CA9-4499-B9D7-B507C93E79F2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d9472c88-ba33-4c2a-bb7a-c1e22b72be5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EA7E3C-32D9-4BDB-A515-9F724A4025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472c88-ba33-4c2a-bb7a-c1e22b72be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</TotalTime>
  <Words>1639</Words>
  <Application>Microsoft Office PowerPoint</Application>
  <PresentationFormat>On-screen Show (4:3)</PresentationFormat>
  <Paragraphs>252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Times New Roman</vt:lpstr>
      <vt:lpstr>Vrinda</vt:lpstr>
      <vt:lpstr>Wingdings</vt:lpstr>
      <vt:lpstr>Office Theme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Fayes-Us Shoaib</dc:creator>
  <cp:lastModifiedBy>Sohan</cp:lastModifiedBy>
  <cp:revision>165</cp:revision>
  <dcterms:created xsi:type="dcterms:W3CDTF">2021-06-22T14:07:43Z</dcterms:created>
  <dcterms:modified xsi:type="dcterms:W3CDTF">2023-02-28T08:47:35Z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0x0101005D1B754362F42747A9D62B05A01C9164</vt:lpwstr>
  </property>
</Properties>
</file>